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Ligh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Italic.fntdata"/><Relationship Id="rId30" Type="http://schemas.openxmlformats.org/officeDocument/2006/relationships/font" Target="fonts/Roboto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650587395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650587395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650587395_0_4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650587395_0_4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0b3d728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0b3d728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650587395_0_4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650587395_0_4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6614f0b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6614f0b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9864fd0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9864fd0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Cinnamon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86614f0b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86614f0b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Cinnamon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650587395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650587395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Cinnamon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Cinnamon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86614f0b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86614f0b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Cinnamon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 enforcement dash cameras are supported by smart software that can read license plates on moving vehicles, looking for stolen cars or supporting Amber Alerts.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Go stores - sensors enables customers to exit the store without stopping at a cash register, with purchases charged automatically to their Amazon accounts.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DermLens is used to identify and monitor psoriasis in patients and help track their progress.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 Surgical offers a real-time blood monitor that analyzes pictures of surgical sponges in order to track blood loss during surgery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Cinnamon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650587395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650587395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Cinnamon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Sigmoid Activation:</a:t>
            </a: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 Input transformed values between 0.0 and 1.0.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 Hot Encoding:</a:t>
            </a:r>
            <a:r>
              <a:rPr lang="en"/>
              <a:t> </a:t>
            </a: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integer encoding is not enough…. 0 indicates non existent while 1 indicates existent.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Reshaping:</a:t>
            </a:r>
            <a:r>
              <a:rPr lang="en"/>
              <a:t> 32 x 32 = 1,024 pixels flatten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0c7e92f9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0c7e92f9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Sigmoid Activation:</a:t>
            </a: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 Input transformed values between 0.0 and 1.0.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 Hot Encoding:</a:t>
            </a:r>
            <a:r>
              <a:rPr lang="en"/>
              <a:t> </a:t>
            </a: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integer encoding is not enough…. 0 indicates non existent while 1 indicates existent.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Reshaping:</a:t>
            </a:r>
            <a:r>
              <a:rPr lang="en"/>
              <a:t> 32 x 32 = 1,024 pixels flatten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650587395_0_4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650587395_0_4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650587395_0_4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650587395_0_4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Neuron/Perceptron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is weighted by pixeland activiated ‘relu’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650587395_0_4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650587395_0_4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5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AUTOLAYOUT_8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9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Google Shape;79;p16"/>
          <p:cNvGrpSpPr/>
          <p:nvPr/>
        </p:nvGrpSpPr>
        <p:grpSpPr>
          <a:xfrm>
            <a:off x="311112" y="4512638"/>
            <a:ext cx="2812694" cy="150575"/>
            <a:chOff x="0" y="3797750"/>
            <a:chExt cx="9144000" cy="150575"/>
          </a:xfrm>
        </p:grpSpPr>
        <p:cxnSp>
          <p:nvCxnSpPr>
            <p:cNvPr id="80" name="Google Shape;80;p16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16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16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389600"/>
            <a:ext cx="2808000" cy="288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13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447675" y="239425"/>
            <a:ext cx="381000" cy="3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496025" y="1752600"/>
            <a:ext cx="8282100" cy="291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365813" y="319750"/>
            <a:ext cx="3124200" cy="117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617888" y="319750"/>
            <a:ext cx="5160300" cy="117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 amt="50000"/>
          </a:blip>
          <a:srcRect b="7727" l="0" r="0" t="7727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ctrTitle"/>
          </p:nvPr>
        </p:nvSpPr>
        <p:spPr>
          <a:xfrm>
            <a:off x="2071050" y="1251450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 with CIFAR-10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Presented by: </a:t>
            </a:r>
            <a:r>
              <a:rPr lang="en" sz="2000"/>
              <a:t>Terrance Randolph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4694250" y="724300"/>
            <a:ext cx="2175900" cy="78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677" y="731660"/>
            <a:ext cx="781839" cy="78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0" y="1919075"/>
            <a:ext cx="3999900" cy="27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250" y="1919075"/>
            <a:ext cx="3999901" cy="27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3950" y="721775"/>
            <a:ext cx="781839" cy="781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7"/>
          <p:cNvCxnSpPr/>
          <p:nvPr/>
        </p:nvCxnSpPr>
        <p:spPr>
          <a:xfrm>
            <a:off x="2504525" y="2002225"/>
            <a:ext cx="32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7"/>
          <p:cNvSpPr txBox="1"/>
          <p:nvPr/>
        </p:nvSpPr>
        <p:spPr>
          <a:xfrm>
            <a:off x="2830025" y="1814750"/>
            <a:ext cx="537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44%</a:t>
            </a:r>
            <a:endParaRPr b="1" sz="11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742850" y="2741600"/>
            <a:ext cx="3608100" cy="99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5374275" y="2147250"/>
            <a:ext cx="402600" cy="389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686275" y="3763925"/>
            <a:ext cx="3608100" cy="99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6530075" y="2596238"/>
            <a:ext cx="1323000" cy="389700"/>
          </a:xfrm>
          <a:prstGeom prst="rect">
            <a:avLst/>
          </a:prstGeom>
          <a:noFill/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Prob over 50%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6" name="Google Shape;216;p27"/>
          <p:cNvCxnSpPr>
            <a:stCxn id="215" idx="1"/>
            <a:endCxn id="213" idx="3"/>
          </p:cNvCxnSpPr>
          <p:nvPr/>
        </p:nvCxnSpPr>
        <p:spPr>
          <a:xfrm rot="10800000">
            <a:off x="5776775" y="2341988"/>
            <a:ext cx="753300" cy="449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217" name="Google Shape;217;p27"/>
          <p:cNvSpPr/>
          <p:nvPr/>
        </p:nvSpPr>
        <p:spPr>
          <a:xfrm>
            <a:off x="7479350" y="3862925"/>
            <a:ext cx="402600" cy="389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7"/>
          <p:cNvCxnSpPr>
            <a:stCxn id="215" idx="2"/>
            <a:endCxn id="217" idx="0"/>
          </p:cNvCxnSpPr>
          <p:nvPr/>
        </p:nvCxnSpPr>
        <p:spPr>
          <a:xfrm>
            <a:off x="7191575" y="2985938"/>
            <a:ext cx="489000" cy="8769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1101588" y="2480650"/>
            <a:ext cx="2795700" cy="19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 txBox="1"/>
          <p:nvPr>
            <p:ph idx="2" type="body"/>
          </p:nvPr>
        </p:nvSpPr>
        <p:spPr>
          <a:xfrm>
            <a:off x="4572000" y="1825350"/>
            <a:ext cx="41223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50" y="2480638"/>
            <a:ext cx="2795774" cy="18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25350"/>
            <a:ext cx="4122299" cy="32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61" y="2030529"/>
            <a:ext cx="3736790" cy="2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1101588" y="2480650"/>
            <a:ext cx="2795700" cy="19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 txBox="1"/>
          <p:nvPr>
            <p:ph idx="2" type="body"/>
          </p:nvPr>
        </p:nvSpPr>
        <p:spPr>
          <a:xfrm>
            <a:off x="4572000" y="1825350"/>
            <a:ext cx="41223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4694250" y="724300"/>
            <a:ext cx="3999900" cy="78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152" y="724435"/>
            <a:ext cx="781839" cy="78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61" y="2030529"/>
            <a:ext cx="3736790" cy="2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648" y="724370"/>
            <a:ext cx="781840" cy="78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0675" y="721775"/>
            <a:ext cx="781850" cy="7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9200" y="721788"/>
            <a:ext cx="781839" cy="78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1825350"/>
            <a:ext cx="4122299" cy="3204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9"/>
          <p:cNvCxnSpPr/>
          <p:nvPr/>
        </p:nvCxnSpPr>
        <p:spPr>
          <a:xfrm>
            <a:off x="1457450" y="2133100"/>
            <a:ext cx="32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9"/>
          <p:cNvSpPr txBox="1"/>
          <p:nvPr/>
        </p:nvSpPr>
        <p:spPr>
          <a:xfrm>
            <a:off x="1782950" y="1945625"/>
            <a:ext cx="537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83</a:t>
            </a:r>
            <a:r>
              <a:rPr b="1"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 sz="11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367050" y="2957413"/>
            <a:ext cx="3608100" cy="99000"/>
          </a:xfrm>
          <a:prstGeom prst="rect">
            <a:avLst/>
          </a:prstGeom>
          <a:noFill/>
          <a:ln cap="flat" cmpd="sng" w="9525">
            <a:solidFill>
              <a:srgbClr val="A61C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367050" y="3916275"/>
            <a:ext cx="3608100" cy="99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4644900" y="3077600"/>
            <a:ext cx="1323000" cy="68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367050" y="3764000"/>
            <a:ext cx="3608100" cy="99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5376850" y="2518700"/>
            <a:ext cx="622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Low </a:t>
            </a:r>
            <a:r>
              <a:rPr b="1"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Prob. Variation</a:t>
            </a:r>
            <a:endParaRPr b="1" sz="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5296175" y="3077600"/>
            <a:ext cx="622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b="1"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Prob. Variation</a:t>
            </a:r>
            <a:endParaRPr b="1" sz="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7323050" y="4343850"/>
            <a:ext cx="1323000" cy="686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6032700" y="1789900"/>
            <a:ext cx="1323000" cy="686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6700850" y="1818275"/>
            <a:ext cx="622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Low Prob. Variation</a:t>
            </a:r>
            <a:endParaRPr b="1" sz="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8071800" y="4407600"/>
            <a:ext cx="622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Low Prob. Variation</a:t>
            </a:r>
            <a:endParaRPr b="1" sz="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Snapshots - Confusion Matrices</a:t>
            </a:r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563" y="873850"/>
            <a:ext cx="1871825" cy="167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038" y="856300"/>
            <a:ext cx="1871825" cy="167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 rotWithShape="1">
          <a:blip r:embed="rId5">
            <a:alphaModFix/>
          </a:blip>
          <a:srcRect b="2780" l="0" r="0" t="0"/>
          <a:stretch/>
        </p:blipFill>
        <p:spPr>
          <a:xfrm>
            <a:off x="5648176" y="873850"/>
            <a:ext cx="1975225" cy="167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>
            <p:ph type="title"/>
          </p:nvPr>
        </p:nvSpPr>
        <p:spPr>
          <a:xfrm>
            <a:off x="1111363" y="2545229"/>
            <a:ext cx="1871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Linear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b="1" lang="en" sz="1300">
                <a:solidFill>
                  <a:schemeClr val="dk1"/>
                </a:solidFill>
              </a:rPr>
              <a:t>Classification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64" name="Google Shape;264;p30"/>
          <p:cNvSpPr txBox="1"/>
          <p:nvPr>
            <p:ph type="title"/>
          </p:nvPr>
        </p:nvSpPr>
        <p:spPr>
          <a:xfrm>
            <a:off x="3676150" y="2545229"/>
            <a:ext cx="11556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Naive Bayes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65" name="Google Shape;265;p30"/>
          <p:cNvSpPr txBox="1"/>
          <p:nvPr>
            <p:ph type="title"/>
          </p:nvPr>
        </p:nvSpPr>
        <p:spPr>
          <a:xfrm>
            <a:off x="6396188" y="2545229"/>
            <a:ext cx="662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KNN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050" y="2896858"/>
            <a:ext cx="1885509" cy="18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>
            <p:ph type="title"/>
          </p:nvPr>
        </p:nvSpPr>
        <p:spPr>
          <a:xfrm>
            <a:off x="1720894" y="4702870"/>
            <a:ext cx="5883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MLP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1225" y="2893552"/>
            <a:ext cx="1885500" cy="181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>
            <p:ph type="title"/>
          </p:nvPr>
        </p:nvSpPr>
        <p:spPr>
          <a:xfrm>
            <a:off x="3676950" y="4702870"/>
            <a:ext cx="13515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Random Forest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8176" y="2893544"/>
            <a:ext cx="2158774" cy="185905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>
            <p:ph type="title"/>
          </p:nvPr>
        </p:nvSpPr>
        <p:spPr>
          <a:xfrm>
            <a:off x="6396206" y="4702870"/>
            <a:ext cx="662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CNN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272" name="Google Shape;272;p30"/>
          <p:cNvCxnSpPr/>
          <p:nvPr/>
        </p:nvCxnSpPr>
        <p:spPr>
          <a:xfrm>
            <a:off x="1133225" y="2914375"/>
            <a:ext cx="1654500" cy="1780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0"/>
          <p:cNvCxnSpPr/>
          <p:nvPr/>
        </p:nvCxnSpPr>
        <p:spPr>
          <a:xfrm>
            <a:off x="3495425" y="2914375"/>
            <a:ext cx="1654500" cy="1780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0"/>
          <p:cNvCxnSpPr/>
          <p:nvPr/>
        </p:nvCxnSpPr>
        <p:spPr>
          <a:xfrm>
            <a:off x="5933825" y="2914375"/>
            <a:ext cx="1654500" cy="1780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0"/>
          <p:cNvSpPr/>
          <p:nvPr/>
        </p:nvSpPr>
        <p:spPr>
          <a:xfrm>
            <a:off x="1478675" y="873850"/>
            <a:ext cx="191100" cy="1588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1796900" y="1362838"/>
            <a:ext cx="588300" cy="43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Bird Class</a:t>
            </a:r>
            <a:endParaRPr sz="12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4083725" y="1188600"/>
            <a:ext cx="436200" cy="9381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 txBox="1"/>
          <p:nvPr/>
        </p:nvSpPr>
        <p:spPr>
          <a:xfrm>
            <a:off x="3537875" y="1362850"/>
            <a:ext cx="498000" cy="6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Deer</a:t>
            </a:r>
            <a:endParaRPr sz="12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Frog</a:t>
            </a:r>
            <a:endParaRPr sz="12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Dog</a:t>
            </a:r>
            <a:endParaRPr sz="12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6218450" y="1222938"/>
            <a:ext cx="436200" cy="9381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/>
          <p:cNvSpPr txBox="1"/>
          <p:nvPr/>
        </p:nvSpPr>
        <p:spPr>
          <a:xfrm>
            <a:off x="6711300" y="1331300"/>
            <a:ext cx="498000" cy="6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Bird</a:t>
            </a:r>
            <a:endParaRPr sz="12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sz="12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Deer</a:t>
            </a:r>
            <a:endParaRPr sz="12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0"/>
          <p:cNvSpPr/>
          <p:nvPr/>
        </p:nvSpPr>
        <p:spPr>
          <a:xfrm>
            <a:off x="4519925" y="2072950"/>
            <a:ext cx="436200" cy="389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6873525" y="2126700"/>
            <a:ext cx="436200" cy="389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"/>
          <p:cNvSpPr txBox="1"/>
          <p:nvPr/>
        </p:nvSpPr>
        <p:spPr>
          <a:xfrm>
            <a:off x="5118100" y="1528650"/>
            <a:ext cx="588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Ship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&amp;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Truck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4" name="Google Shape;284;p30"/>
          <p:cNvCxnSpPr>
            <a:stCxn id="281" idx="2"/>
            <a:endCxn id="282" idx="2"/>
          </p:cNvCxnSpPr>
          <p:nvPr/>
        </p:nvCxnSpPr>
        <p:spPr>
          <a:xfrm>
            <a:off x="4738025" y="2462050"/>
            <a:ext cx="2353500" cy="53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285" name="Google Shape;285;p30"/>
          <p:cNvCxnSpPr>
            <a:stCxn id="283" idx="2"/>
          </p:cNvCxnSpPr>
          <p:nvPr/>
        </p:nvCxnSpPr>
        <p:spPr>
          <a:xfrm>
            <a:off x="5412250" y="2161050"/>
            <a:ext cx="300" cy="320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 preferRelativeResize="0"/>
          <p:nvPr/>
        </p:nvPicPr>
        <p:blipFill rotWithShape="1">
          <a:blip r:embed="rId3">
            <a:alphaModFix/>
          </a:blip>
          <a:srcRect b="3194" l="0" r="0" t="6299"/>
          <a:stretch/>
        </p:blipFill>
        <p:spPr>
          <a:xfrm>
            <a:off x="205700" y="1220950"/>
            <a:ext cx="8648625" cy="36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/>
          <p:nvPr>
            <p:ph type="title"/>
          </p:nvPr>
        </p:nvSpPr>
        <p:spPr>
          <a:xfrm>
            <a:off x="365813" y="319750"/>
            <a:ext cx="3124200" cy="1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Accuracy</a:t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812650" y="1337150"/>
            <a:ext cx="1111800" cy="3268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6943375" y="2571750"/>
            <a:ext cx="1111800" cy="2034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1067800" y="2395050"/>
            <a:ext cx="6015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Good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6943375" y="1931925"/>
            <a:ext cx="1111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 Improvement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365813" y="319750"/>
            <a:ext cx="3124200" cy="1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Compute Performance</a:t>
            </a:r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5100"/>
            <a:ext cx="8737601" cy="37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/>
          <p:nvPr/>
        </p:nvSpPr>
        <p:spPr>
          <a:xfrm>
            <a:off x="826800" y="3120025"/>
            <a:ext cx="1055100" cy="1535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"/>
          <p:cNvSpPr/>
          <p:nvPr/>
        </p:nvSpPr>
        <p:spPr>
          <a:xfrm>
            <a:off x="6971675" y="3487950"/>
            <a:ext cx="1055100" cy="1220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"/>
          <p:cNvSpPr txBox="1"/>
          <p:nvPr/>
        </p:nvSpPr>
        <p:spPr>
          <a:xfrm>
            <a:off x="947250" y="2642650"/>
            <a:ext cx="8142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6.5 mins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7143575" y="2953600"/>
            <a:ext cx="711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mins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310" name="Google Shape;310;p33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Custom Dataset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Performance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I created a custom dataset to see how the model would fare with images from my personal collection and the internet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453875" y="1831875"/>
            <a:ext cx="29847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Best: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</a:t>
            </a:r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576" y="2366875"/>
            <a:ext cx="2743100" cy="26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701" y="1179900"/>
            <a:ext cx="2792625" cy="27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975" y="152400"/>
            <a:ext cx="2456401" cy="1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4"/>
          <p:cNvSpPr txBox="1"/>
          <p:nvPr/>
        </p:nvSpPr>
        <p:spPr>
          <a:xfrm>
            <a:off x="5327500" y="1831875"/>
            <a:ext cx="537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62</a:t>
            </a:r>
            <a:r>
              <a:rPr b="1"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 sz="11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3678875" y="587275"/>
            <a:ext cx="2368500" cy="99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3678875" y="385925"/>
            <a:ext cx="2368500" cy="990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6952000" y="1644925"/>
            <a:ext cx="356400" cy="336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/>
          <p:cNvSpPr txBox="1"/>
          <p:nvPr/>
        </p:nvSpPr>
        <p:spPr>
          <a:xfrm>
            <a:off x="6624225" y="2751900"/>
            <a:ext cx="629700" cy="304200"/>
          </a:xfrm>
          <a:prstGeom prst="rect">
            <a:avLst/>
          </a:prstGeom>
          <a:noFill/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Airplane</a:t>
            </a:r>
            <a:endParaRPr sz="9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4"/>
          <p:cNvSpPr/>
          <p:nvPr/>
        </p:nvSpPr>
        <p:spPr>
          <a:xfrm>
            <a:off x="7374175" y="2170275"/>
            <a:ext cx="356400" cy="336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4"/>
          <p:cNvSpPr/>
          <p:nvPr/>
        </p:nvSpPr>
        <p:spPr>
          <a:xfrm>
            <a:off x="3678875" y="817500"/>
            <a:ext cx="2368500" cy="99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3678875" y="1249075"/>
            <a:ext cx="2368500" cy="990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8213875" y="2621550"/>
            <a:ext cx="356400" cy="33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6534475" y="3104725"/>
            <a:ext cx="356400" cy="33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8047900" y="2267550"/>
            <a:ext cx="465000" cy="304200"/>
          </a:xfrm>
          <a:prstGeom prst="rect">
            <a:avLst/>
          </a:prstGeom>
          <a:noFill/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Ship</a:t>
            </a:r>
            <a:endParaRPr sz="9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7505325" y="1831875"/>
            <a:ext cx="432900" cy="304200"/>
          </a:xfrm>
          <a:prstGeom prst="rect">
            <a:avLst/>
          </a:prstGeom>
          <a:noFill/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Deer</a:t>
            </a:r>
            <a:endParaRPr sz="9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6788925" y="1340725"/>
            <a:ext cx="465000" cy="304200"/>
          </a:xfrm>
          <a:prstGeom prst="rect">
            <a:avLst/>
          </a:prstGeom>
          <a:noFill/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Bird</a:t>
            </a:r>
            <a:endParaRPr sz="9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3438575" y="4382400"/>
            <a:ext cx="629700" cy="60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5034575" y="2844675"/>
            <a:ext cx="629700" cy="60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3921725" y="2345100"/>
            <a:ext cx="629700" cy="608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3942300" y="2844675"/>
            <a:ext cx="629700" cy="608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5"/>
          <p:cNvPicPr preferRelativeResize="0"/>
          <p:nvPr/>
        </p:nvPicPr>
        <p:blipFill rotWithShape="1">
          <a:blip r:embed="rId3">
            <a:alphaModFix amt="22000"/>
          </a:blip>
          <a:srcRect b="7727" l="0" r="0" t="7727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>
            <p:ph type="ctrTitle"/>
          </p:nvPr>
        </p:nvSpPr>
        <p:spPr>
          <a:xfrm>
            <a:off x="3131750" y="2101350"/>
            <a:ext cx="40455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QUESTIONS?</a:t>
            </a:r>
            <a:r>
              <a:rPr lang="en"/>
              <a:t> </a:t>
            </a:r>
            <a:endParaRPr sz="3200"/>
          </a:p>
        </p:txBody>
      </p:sp>
      <p:sp>
        <p:nvSpPr>
          <p:cNvPr id="344" name="Google Shape;344;p35"/>
          <p:cNvSpPr txBox="1"/>
          <p:nvPr/>
        </p:nvSpPr>
        <p:spPr>
          <a:xfrm>
            <a:off x="3131750" y="888200"/>
            <a:ext cx="40455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Classification with CIFAR-10</a:t>
            </a:r>
            <a:endParaRPr/>
          </a:p>
        </p:txBody>
      </p:sp>
      <p:sp>
        <p:nvSpPr>
          <p:cNvPr id="345" name="Google Shape;345;p35"/>
          <p:cNvSpPr txBox="1"/>
          <p:nvPr/>
        </p:nvSpPr>
        <p:spPr>
          <a:xfrm>
            <a:off x="4265000" y="3940750"/>
            <a:ext cx="1779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Terrance Randolph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>
            <a:off x="0" y="861175"/>
            <a:ext cx="4568400" cy="34278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Importance of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Computer Vision</a:t>
            </a:r>
            <a:endParaRPr sz="2600"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29350" y="2118900"/>
            <a:ext cx="39975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Government uses:</a:t>
            </a:r>
            <a:r>
              <a:rPr lang="en" sz="1300"/>
              <a:t> US: Army National Guard, tracking Armory property. Law enforcement, scanning license plates. UK: automated land registry for buying and selling property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b="1" lang="en" sz="1300"/>
              <a:t>Popular commercial uses: </a:t>
            </a:r>
            <a:r>
              <a:rPr lang="en" sz="1300"/>
              <a:t>self-driving cars, facial recognition, Amazon Go etc...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20325" r="20331" t="0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CIFAR-10 Dataset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The Canadian Institute for Advanced Research (CIFAR-10) dataset was collected by Alex Krizhevsky, Vinod Nair, and Geoffrey Hinton, in participation with research teams at MIT and NYU. Together they collected millions of tiny color online images.</a:t>
            </a:r>
            <a:endParaRPr sz="15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10 categories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50K training images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10K test images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32x32 color (RBG)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4970" l="0" r="0" t="4979"/>
          <a:stretch/>
        </p:blipFill>
        <p:spPr>
          <a:xfrm>
            <a:off x="3412700" y="0"/>
            <a:ext cx="5731301" cy="5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</a:t>
            </a:r>
            <a:r>
              <a:rPr lang="en"/>
              <a:t>Dataset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389600"/>
            <a:ext cx="2808000" cy="28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dataset was compiled using images from the web and personal images provided by the team (including pet photos!)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10 categories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155 images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32x32 color (RBG)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>
            <a:off x="776638" y="228052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2"/>
          <p:cNvSpPr txBox="1"/>
          <p:nvPr>
            <p:ph type="title"/>
          </p:nvPr>
        </p:nvSpPr>
        <p:spPr>
          <a:xfrm>
            <a:off x="823712" y="21573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Normalization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823712" y="24473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Pixel values changed from 0-255 to 0-1 (sigmoid activation)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9" name="Google Shape;129;p22"/>
          <p:cNvCxnSpPr/>
          <p:nvPr/>
        </p:nvCxnSpPr>
        <p:spPr>
          <a:xfrm>
            <a:off x="3243338" y="228052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2"/>
          <p:cNvSpPr txBox="1"/>
          <p:nvPr>
            <p:ph type="title"/>
          </p:nvPr>
        </p:nvSpPr>
        <p:spPr>
          <a:xfrm>
            <a:off x="3276410" y="2157316"/>
            <a:ext cx="21324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One-Hot Encoding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290400" y="2447342"/>
            <a:ext cx="2042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Encode categorical integer features using one-of-K scheme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>
            <a:off x="6305163" y="228052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type="title"/>
          </p:nvPr>
        </p:nvSpPr>
        <p:spPr>
          <a:xfrm>
            <a:off x="6352237" y="21573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Reshaping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6352237" y="24473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Creating a single channel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241" y="3367818"/>
            <a:ext cx="1814100" cy="135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925" y="3367825"/>
            <a:ext cx="2328151" cy="13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5">
            <a:alphaModFix/>
          </a:blip>
          <a:srcRect b="0" l="0" r="68913" t="0"/>
          <a:stretch/>
        </p:blipFill>
        <p:spPr>
          <a:xfrm>
            <a:off x="6390650" y="3263200"/>
            <a:ext cx="1814098" cy="141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cxnSp>
        <p:nvCxnSpPr>
          <p:cNvPr id="143" name="Google Shape;143;p23"/>
          <p:cNvCxnSpPr/>
          <p:nvPr/>
        </p:nvCxnSpPr>
        <p:spPr>
          <a:xfrm>
            <a:off x="3435613" y="230882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3"/>
          <p:cNvSpPr txBox="1"/>
          <p:nvPr>
            <p:ph type="title"/>
          </p:nvPr>
        </p:nvSpPr>
        <p:spPr>
          <a:xfrm>
            <a:off x="3482687" y="21856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Neurons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482675" y="2475649"/>
            <a:ext cx="18141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computational units weighted input signals produce an output signal activation ‘relu’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6" name="Google Shape;146;p23"/>
          <p:cNvCxnSpPr/>
          <p:nvPr/>
        </p:nvCxnSpPr>
        <p:spPr>
          <a:xfrm>
            <a:off x="5902313" y="230882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3"/>
          <p:cNvSpPr txBox="1"/>
          <p:nvPr>
            <p:ph type="title"/>
          </p:nvPr>
        </p:nvSpPr>
        <p:spPr>
          <a:xfrm>
            <a:off x="5935374" y="2185625"/>
            <a:ext cx="2256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Networks of Neurons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6090875" y="2475649"/>
            <a:ext cx="20427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hidden layers not directly exposed to input. Simplest network have a single neuron in a hidden layer that outputs values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>
            <a:off x="747363" y="243202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3"/>
          <p:cNvSpPr txBox="1"/>
          <p:nvPr>
            <p:ph type="title"/>
          </p:nvPr>
        </p:nvSpPr>
        <p:spPr>
          <a:xfrm>
            <a:off x="794437" y="23088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Reshaping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794437" y="25988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Creating a single channel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0" r="68913" t="0"/>
          <a:stretch/>
        </p:blipFill>
        <p:spPr>
          <a:xfrm>
            <a:off x="832850" y="3414700"/>
            <a:ext cx="1814098" cy="14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665099" y="3176150"/>
            <a:ext cx="1449250" cy="234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292" y="3639863"/>
            <a:ext cx="1964458" cy="1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Multi-Layered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250" y="1919075"/>
            <a:ext cx="3999901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Multi-Layered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4694250" y="724300"/>
            <a:ext cx="3999900" cy="78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648" y="724370"/>
            <a:ext cx="781840" cy="78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153" y="721785"/>
            <a:ext cx="781839" cy="78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250" y="1919075"/>
            <a:ext cx="3999901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0675" y="721775"/>
            <a:ext cx="781850" cy="7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42202" y="721785"/>
            <a:ext cx="781839" cy="781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5"/>
          <p:cNvCxnSpPr/>
          <p:nvPr/>
        </p:nvCxnSpPr>
        <p:spPr>
          <a:xfrm>
            <a:off x="1676775" y="2030525"/>
            <a:ext cx="32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5"/>
          <p:cNvSpPr txBox="1"/>
          <p:nvPr/>
        </p:nvSpPr>
        <p:spPr>
          <a:xfrm>
            <a:off x="2002275" y="1843050"/>
            <a:ext cx="537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40%</a:t>
            </a:r>
            <a:endParaRPr b="1" sz="11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686275" y="2879500"/>
            <a:ext cx="3608100" cy="99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686275" y="3902125"/>
            <a:ext cx="3608100" cy="99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7450475" y="3862925"/>
            <a:ext cx="402600" cy="389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5374275" y="2147250"/>
            <a:ext cx="402600" cy="389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7742200" y="4075750"/>
            <a:ext cx="402600" cy="389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686275" y="3763925"/>
            <a:ext cx="3608100" cy="99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6530075" y="2596238"/>
            <a:ext cx="1323000" cy="389700"/>
          </a:xfrm>
          <a:prstGeom prst="rect">
            <a:avLst/>
          </a:prstGeom>
          <a:noFill/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Prob over 50%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" name="Google Shape;187;p25"/>
          <p:cNvCxnSpPr>
            <a:stCxn id="186" idx="1"/>
            <a:endCxn id="183" idx="3"/>
          </p:cNvCxnSpPr>
          <p:nvPr/>
        </p:nvCxnSpPr>
        <p:spPr>
          <a:xfrm rot="10800000">
            <a:off x="5776775" y="2341988"/>
            <a:ext cx="753300" cy="449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88" name="Google Shape;188;p25"/>
          <p:cNvCxnSpPr>
            <a:stCxn id="186" idx="2"/>
            <a:endCxn id="182" idx="0"/>
          </p:cNvCxnSpPr>
          <p:nvPr/>
        </p:nvCxnSpPr>
        <p:spPr>
          <a:xfrm>
            <a:off x="7191575" y="2985938"/>
            <a:ext cx="460200" cy="8769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3999900" cy="27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250" y="1919075"/>
            <a:ext cx="3999901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